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80" y="3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426DB-A464-84E2-016E-18A6B6EC09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E6AB2-35BB-4E85-3F80-F0EDD47B9F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E1AAC-D957-1844-9EFB-4F4D94223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5224D-566F-5461-9597-600D4585C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10851F-055E-1B66-DC40-A58613F74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5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26505-0635-1FDE-A758-FC45BBC9D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C8436F-DF8F-F67E-384E-4F0BD0B8C6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11EAC-C569-B521-2656-8928E9FDE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19866-08BE-9F87-4ABC-90386BB54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31632-52E9-B8AC-D84D-DC86DC6A9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077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5F3D4F-7B4D-4DA4-90A7-7204D1FE2F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240C82-0702-66B4-A915-A856AB0FDE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CEBE8-B4D9-3AA6-DFB1-368A876D4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D8D7A-DC96-40BE-E813-22C93CB6C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FE287-333D-397E-89D7-D99957B5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429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C17C8-0A9E-D563-6C15-C9B4AE9E1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978B8-9B96-0C56-E484-3347DCD49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AC46D-06E9-E9C3-D7A4-0A6F2BD31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D1C0E-F8FA-AE28-1D68-42F240147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C2A4C-6E54-0961-E498-2B23354D1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233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2F7C6-CFAB-4F55-C716-F352834F6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069B7-2A7D-C7E8-29CD-99C870938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95F79-7D81-95CA-6CFD-223F2DCC2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C3527-74AF-7150-67AD-17E7812AF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5668E-7865-8DBB-E9CB-DC4F42D4F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59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44894-75C8-2B82-A9A9-803EDB86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FFE54-CE41-B1BB-A868-C842E64B8A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473098-8541-1D5E-8614-81728FC3A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D42D3-2576-8C5B-E8CF-B52FA401F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7924DD-43EC-0352-2723-09D1D4E51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37985C-6073-6ABB-3B36-D41361310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17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8F393-36B8-3E9A-B822-55157D0EB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9EA49F-50A9-AF3D-9BDC-16E4C9363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94B67E-03B0-7C29-AE94-5236EDD3CC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C8B57E-662C-3D57-C476-688D9DF950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1442B0-D7DD-6FC0-AC97-2025A35A27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3379AA-7A2F-A1BE-DEFF-D5BA0AC98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ADF912-20B7-6564-9DF9-C5BCB0336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FDC4A5-DDCA-2FE7-BFA5-EF6F88958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001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9336-8766-03AF-02AB-CE9630DCC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389AB8-33EB-C879-6660-5AD06E142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6AA404-1D86-7B03-3552-BE6E51652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71456A-143D-9A98-696D-4EBB9000B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710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2E76EA-54BD-85B0-9BE6-8125BF409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FD8ECB-63CA-049B-7694-32C4C42A3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D9E37C-3D98-752C-EDC2-F1B5F9A8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101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138B4-D240-9190-F22D-6BB86EC83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7120C-BCC2-8771-5C93-0D3D34E91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C5C41B-C5EC-BE48-3F99-26C7E8C285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FEB4EB-7631-2195-FA73-436196FCD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FCB230-CDB6-D696-E9A8-CEF89FE86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435633-AC62-F6B9-BA46-DE0BDDBE2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173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C9A95-103F-D384-D4B9-D436D9350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F1AC56-255E-D548-3B67-3FAB430467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360402-7ADE-F8CD-39DB-33A21D5E98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B22E95-0D44-1AAB-1FDF-908DB0CA7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75CC31-5724-ABEA-4A4D-AF0BD50D6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057D7C-075D-25D0-1F2D-669F449A7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413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2B5015-DAAF-A1A2-604D-1212ABF74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9E5CE-083B-A924-A9DB-3B08C15DE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A8ED15-9A6C-19CF-FCD2-F672A9A822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F575D7-D3CC-459C-81EA-A26F4E082E90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57D77-05B4-E57C-E929-4E39ECF943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3CC86-6217-4F28-97AC-07C8AB1D9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09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michau96/jane-street-features-by-financial-instrument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ahsuna123/jane-street-24-day-0-eda-and-feature-importance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516A3-B3F1-AA8C-AE21-1736F807C7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Jane Street Competition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260DDA-A542-271D-DD60-B7E9488736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616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53F67-CB1F-5639-67AF-C81EAA8C4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- Crowd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8385AD75-A5C7-17A1-C2D1-A861BDB94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78" y="1541780"/>
            <a:ext cx="3924300" cy="4140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2D31C8-661C-89F7-6B25-802765904149}"/>
              </a:ext>
            </a:extLst>
          </p:cNvPr>
          <p:cNvSpPr txBox="1"/>
          <p:nvPr/>
        </p:nvSpPr>
        <p:spPr>
          <a:xfrm>
            <a:off x="460466" y="6005790"/>
            <a:ext cx="60938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https://www.kaggle.com/code/michau96/jane-street-features-by-financial-instruments</a:t>
            </a:r>
            <a:endParaRPr lang="en-US" dirty="0"/>
          </a:p>
        </p:txBody>
      </p:sp>
      <p:pic>
        <p:nvPicPr>
          <p:cNvPr id="7" name="Picture 6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9C189681-7290-519B-EDA2-EDD885979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0689" y="2132965"/>
            <a:ext cx="5943600" cy="1296035"/>
          </a:xfrm>
          <a:prstGeom prst="rect">
            <a:avLst/>
          </a:prstGeom>
        </p:spPr>
      </p:pic>
      <p:pic>
        <p:nvPicPr>
          <p:cNvPr id="8" name="Picture 7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C5E1B78C-654B-54C4-9D8C-9B57A7E44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712" y="4356463"/>
            <a:ext cx="4730750" cy="118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25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EBA0B-5438-6FEB-DD5D-A4773B165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A4977E-4451-92F0-8FC6-8A5AD62E5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087" y="1397986"/>
            <a:ext cx="4150793" cy="210278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47E1FE-97D3-9CDE-C01E-ABCF3F827166}"/>
              </a:ext>
            </a:extLst>
          </p:cNvPr>
          <p:cNvSpPr txBox="1"/>
          <p:nvPr/>
        </p:nvSpPr>
        <p:spPr>
          <a:xfrm>
            <a:off x="728219" y="3563646"/>
            <a:ext cx="39025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https://www.kaggle.com/code/ravi20076/janestreet2024-eda-v1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3E81B3-0799-E91A-E91C-54F70C569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476" y="1477780"/>
            <a:ext cx="6445581" cy="19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109F55-5C1C-ECDD-68C5-D95780D5C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932" y="3563646"/>
            <a:ext cx="4610868" cy="1107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412266-1AAE-77E6-68BD-22B01126D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282" y="4848140"/>
            <a:ext cx="6369377" cy="16447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E8F0FD-E221-CE7F-2036-0985E48F92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4578" y="5068390"/>
            <a:ext cx="4548556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76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AF89F-AD71-2AB7-DC6C-3B48A4EDC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pic>
        <p:nvPicPr>
          <p:cNvPr id="4" name="Content Placeholder 3" descr="A graph of a number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25F70F72-E77D-F711-0276-C64733FC7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122023"/>
            <a:ext cx="4505747" cy="30519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D1645D-997B-C037-F543-6C8A2DBBBC50}"/>
              </a:ext>
            </a:extLst>
          </p:cNvPr>
          <p:cNvSpPr txBox="1"/>
          <p:nvPr/>
        </p:nvSpPr>
        <p:spPr>
          <a:xfrm>
            <a:off x="708661" y="6015711"/>
            <a:ext cx="60938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https://www.kaggle.com/code/ahsuna123/jane-street-24-day-0-eda-and-feature-importance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2356A5-ED2F-774F-D344-21DE64079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07233"/>
            <a:ext cx="4673574" cy="18147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F8C3B9-487A-465C-09CF-C56B299D0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3110" y="1307233"/>
            <a:ext cx="4505747" cy="28853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56EB70-37B5-85A6-E725-B187DB7367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7243" y="4204466"/>
            <a:ext cx="2076557" cy="245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32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7CAC-9207-0477-459F-2C9C922E9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Comprehensive 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C683E9-0727-609D-64C5-51A8B6D346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4742" y="1825625"/>
            <a:ext cx="5242516" cy="4351338"/>
          </a:xfrm>
        </p:spPr>
      </p:pic>
    </p:spTree>
    <p:extLst>
      <p:ext uri="{BB962C8B-B14F-4D97-AF65-F5344CB8AC3E}">
        <p14:creationId xmlns:p14="http://schemas.microsoft.com/office/powerpoint/2010/main" val="819150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86DB8-1990-4E02-FDE3-4DBE2A67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00 Across Symbols</a:t>
            </a:r>
          </a:p>
        </p:txBody>
      </p:sp>
      <p:pic>
        <p:nvPicPr>
          <p:cNvPr id="5" name="Content Placeholder 4" descr="A graph of blue lines&#10;&#10;Description automatically generated with medium confidence">
            <a:extLst>
              <a:ext uri="{FF2B5EF4-FFF2-40B4-BE49-F238E27FC236}">
                <a16:creationId xmlns:a16="http://schemas.microsoft.com/office/drawing/2014/main" id="{3B3DEDE2-0862-D0D3-5C59-C7A63370D3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12" y="1246999"/>
            <a:ext cx="5245876" cy="5245876"/>
          </a:xfrm>
        </p:spPr>
      </p:pic>
      <p:pic>
        <p:nvPicPr>
          <p:cNvPr id="7" name="Picture 6" descr="A graph of a number of symbols&#10;&#10;Description automatically generated">
            <a:extLst>
              <a:ext uri="{FF2B5EF4-FFF2-40B4-BE49-F238E27FC236}">
                <a16:creationId xmlns:a16="http://schemas.microsoft.com/office/drawing/2014/main" id="{90789FDA-BD05-7032-6693-9D85F1358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338" y="1471884"/>
            <a:ext cx="3663702" cy="27477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A186A5-9CD3-99C5-0230-04FADEE92235}"/>
              </a:ext>
            </a:extLst>
          </p:cNvPr>
          <p:cNvSpPr txBox="1"/>
          <p:nvPr/>
        </p:nvSpPr>
        <p:spPr>
          <a:xfrm>
            <a:off x="7034784" y="4329389"/>
            <a:ext cx="46786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least visually, the ‘transitions’ seem to happen at the same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correlation between symbols is extremely high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Either it reflects a ‘fundamental’ signal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Or we need to pre-process it to extract the relevant piece for each symbol </a:t>
            </a:r>
          </a:p>
        </p:txBody>
      </p:sp>
    </p:spTree>
    <p:extLst>
      <p:ext uri="{BB962C8B-B14F-4D97-AF65-F5344CB8AC3E}">
        <p14:creationId xmlns:p14="http://schemas.microsoft.com/office/powerpoint/2010/main" val="1277823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7F9E0-D85F-1A71-E736-DDD086BAA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09 and 11 by Symbol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4614C3-0DB0-BCA8-2D72-EA4F809A7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615" y="1552515"/>
            <a:ext cx="4840046" cy="466540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1C1BDC-A44A-3A54-10C1-E979C1156B87}"/>
              </a:ext>
            </a:extLst>
          </p:cNvPr>
          <p:cNvSpPr txBox="1"/>
          <p:nvPr/>
        </p:nvSpPr>
        <p:spPr>
          <a:xfrm>
            <a:off x="6095999" y="1690688"/>
            <a:ext cx="5529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Category for a given symbol can change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Maybe transitions happen at the same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could reflect a change in methodology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E62CDD-6DA8-AB85-D6D6-4D6CC1D8C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348" y="2856515"/>
            <a:ext cx="3326751" cy="33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74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CA809-41AC-AF12-7FE8-6A27E6EFB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12 by Symbol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1003F2-256E-6E17-99A6-950C83A74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959" y="2139292"/>
            <a:ext cx="3810196" cy="3549832"/>
          </a:xfrm>
        </p:spPr>
      </p:pic>
      <p:pic>
        <p:nvPicPr>
          <p:cNvPr id="7" name="Picture 6" descr="A graph of a number of symbols&#10;&#10;Description automatically generated with medium confidence">
            <a:extLst>
              <a:ext uri="{FF2B5EF4-FFF2-40B4-BE49-F238E27FC236}">
                <a16:creationId xmlns:a16="http://schemas.microsoft.com/office/drawing/2014/main" id="{8F62A31E-5DB0-2234-9280-83CFAE522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943" y="2672442"/>
            <a:ext cx="4907286" cy="36804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3AFF0B-C1F2-02E2-2B80-9D84E8260028}"/>
              </a:ext>
            </a:extLst>
          </p:cNvPr>
          <p:cNvSpPr txBox="1"/>
          <p:nvPr/>
        </p:nvSpPr>
        <p:spPr>
          <a:xfrm>
            <a:off x="5544312" y="1778213"/>
            <a:ext cx="4678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Volume-like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Quite different across symbols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Similar for 13-19</a:t>
            </a:r>
          </a:p>
        </p:txBody>
      </p:sp>
    </p:spTree>
    <p:extLst>
      <p:ext uri="{BB962C8B-B14F-4D97-AF65-F5344CB8AC3E}">
        <p14:creationId xmlns:p14="http://schemas.microsoft.com/office/powerpoint/2010/main" val="2320009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2EC9C-6367-5C1E-1FCB-C6722EA8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20</a:t>
            </a:r>
          </a:p>
        </p:txBody>
      </p:sp>
      <p:pic>
        <p:nvPicPr>
          <p:cNvPr id="7" name="Content Placeholder 6" descr="A chart of blue lines&#10;&#10;Description automatically generated with medium confidence">
            <a:extLst>
              <a:ext uri="{FF2B5EF4-FFF2-40B4-BE49-F238E27FC236}">
                <a16:creationId xmlns:a16="http://schemas.microsoft.com/office/drawing/2014/main" id="{EB31379A-A74B-C237-C745-40528D4D5C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91" y="1487297"/>
            <a:ext cx="4351338" cy="4351338"/>
          </a:xfrm>
        </p:spPr>
      </p:pic>
      <p:pic>
        <p:nvPicPr>
          <p:cNvPr id="9" name="Picture 8" descr="A red and black grid with white lines&#10;&#10;Description automatically generated">
            <a:extLst>
              <a:ext uri="{FF2B5EF4-FFF2-40B4-BE49-F238E27FC236}">
                <a16:creationId xmlns:a16="http://schemas.microsoft.com/office/drawing/2014/main" id="{8982529B-3EAA-EE87-6065-31D2B7831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49525"/>
            <a:ext cx="5257800" cy="3943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E9EDA1-67DC-BB2E-CB03-8A9DA84948A3}"/>
              </a:ext>
            </a:extLst>
          </p:cNvPr>
          <p:cNvSpPr txBox="1"/>
          <p:nvPr/>
        </p:nvSpPr>
        <p:spPr>
          <a:xfrm>
            <a:off x="5544311" y="1778213"/>
            <a:ext cx="5537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different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Chances are we should take differences</a:t>
            </a:r>
          </a:p>
        </p:txBody>
      </p:sp>
    </p:spTree>
    <p:extLst>
      <p:ext uri="{BB962C8B-B14F-4D97-AF65-F5344CB8AC3E}">
        <p14:creationId xmlns:p14="http://schemas.microsoft.com/office/powerpoint/2010/main" val="2512257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C9D69-9C03-5F81-B334-58C05BD00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26</a:t>
            </a:r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4FB4FD8C-DEBB-B2F3-A4AA-B5B2F63CF7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03" y="1690688"/>
            <a:ext cx="435133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29A8C7-B050-E3EA-991B-5FC521BA3BE6}"/>
              </a:ext>
            </a:extLst>
          </p:cNvPr>
          <p:cNvSpPr txBox="1"/>
          <p:nvPr/>
        </p:nvSpPr>
        <p:spPr>
          <a:xfrm>
            <a:off x="5413682" y="2278956"/>
            <a:ext cx="5537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more different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Bizarre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VERY time-varying</a:t>
            </a:r>
          </a:p>
        </p:txBody>
      </p:sp>
    </p:spTree>
    <p:extLst>
      <p:ext uri="{BB962C8B-B14F-4D97-AF65-F5344CB8AC3E}">
        <p14:creationId xmlns:p14="http://schemas.microsoft.com/office/powerpoint/2010/main" val="3886588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8650F-68FD-6A4B-4F1F-6EF9B0923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43</a:t>
            </a:r>
          </a:p>
        </p:txBody>
      </p:sp>
      <p:pic>
        <p:nvPicPr>
          <p:cNvPr id="5" name="Content Placeholder 4" descr="A group of blue squares&#10;&#10;Description automatically generated">
            <a:extLst>
              <a:ext uri="{FF2B5EF4-FFF2-40B4-BE49-F238E27FC236}">
                <a16:creationId xmlns:a16="http://schemas.microsoft.com/office/drawing/2014/main" id="{DC8B51AB-C652-3632-AFD4-15355ED723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19" y="1606169"/>
            <a:ext cx="4351338" cy="4351338"/>
          </a:xfrm>
        </p:spPr>
      </p:pic>
      <p:pic>
        <p:nvPicPr>
          <p:cNvPr id="7" name="Picture 6" descr="A graph of a number of symbols&#10;&#10;Description automatically generated with medium confidence">
            <a:extLst>
              <a:ext uri="{FF2B5EF4-FFF2-40B4-BE49-F238E27FC236}">
                <a16:creationId xmlns:a16="http://schemas.microsoft.com/office/drawing/2014/main" id="{97A39E62-78AA-71DD-4E12-C82C73159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70632"/>
            <a:ext cx="3864869" cy="28986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83DCEA-81F6-0932-5D9F-CDCD5F4E1A9E}"/>
              </a:ext>
            </a:extLst>
          </p:cNvPr>
          <p:cNvSpPr txBox="1"/>
          <p:nvPr/>
        </p:nvSpPr>
        <p:spPr>
          <a:xfrm>
            <a:off x="6487887" y="2251524"/>
            <a:ext cx="308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Almost uncorrelated</a:t>
            </a:r>
          </a:p>
        </p:txBody>
      </p:sp>
    </p:spTree>
    <p:extLst>
      <p:ext uri="{BB962C8B-B14F-4D97-AF65-F5344CB8AC3E}">
        <p14:creationId xmlns:p14="http://schemas.microsoft.com/office/powerpoint/2010/main" val="1791378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EFB62-4E0D-9FAD-5F4F-EC91532FC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D4930-B413-4442-740E-887932C85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456715" cy="4351338"/>
          </a:xfrm>
        </p:spPr>
        <p:txBody>
          <a:bodyPr/>
          <a:lstStyle/>
          <a:p>
            <a:r>
              <a:rPr lang="en-US" dirty="0"/>
              <a:t>10 partitions</a:t>
            </a:r>
          </a:p>
          <a:p>
            <a:r>
              <a:rPr lang="en-US" dirty="0"/>
              <a:t>In the following, I selected partition id = 9</a:t>
            </a:r>
          </a:p>
          <a:p>
            <a:r>
              <a:rPr lang="en-US" dirty="0"/>
              <a:t>Symbol = 1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977541-389B-3F69-9131-59D8981ED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099" y="1949450"/>
            <a:ext cx="25654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468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34890-D48E-DCFA-3A58-108265F8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61</a:t>
            </a:r>
          </a:p>
        </p:txBody>
      </p:sp>
      <p:pic>
        <p:nvPicPr>
          <p:cNvPr id="5" name="Content Placeholder 4" descr="A grid of blue lines&#10;&#10;Description automatically generated">
            <a:extLst>
              <a:ext uri="{FF2B5EF4-FFF2-40B4-BE49-F238E27FC236}">
                <a16:creationId xmlns:a16="http://schemas.microsoft.com/office/drawing/2014/main" id="{DF8D038B-6F4A-416C-2302-BE669FFFB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49" y="1825625"/>
            <a:ext cx="4351338" cy="4351338"/>
          </a:xfrm>
        </p:spPr>
      </p:pic>
      <p:pic>
        <p:nvPicPr>
          <p:cNvPr id="7" name="Picture 6" descr="A chart with a number of colors&#10;&#10;Description automatically generated with medium confidence">
            <a:extLst>
              <a:ext uri="{FF2B5EF4-FFF2-40B4-BE49-F238E27FC236}">
                <a16:creationId xmlns:a16="http://schemas.microsoft.com/office/drawing/2014/main" id="{C26F8726-27FB-6C88-855C-3C0B0417B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37542"/>
            <a:ext cx="3785895" cy="2839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238D6C-4EDB-0F35-7A03-2017783A075A}"/>
              </a:ext>
            </a:extLst>
          </p:cNvPr>
          <p:cNvSpPr txBox="1"/>
          <p:nvPr/>
        </p:nvSpPr>
        <p:spPr>
          <a:xfrm>
            <a:off x="6487887" y="2251524"/>
            <a:ext cx="308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Same for each symbol?</a:t>
            </a:r>
          </a:p>
        </p:txBody>
      </p:sp>
    </p:spTree>
    <p:extLst>
      <p:ext uri="{BB962C8B-B14F-4D97-AF65-F5344CB8AC3E}">
        <p14:creationId xmlns:p14="http://schemas.microsoft.com/office/powerpoint/2010/main" val="4024103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4E1DC-5677-0678-BB5B-848376899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74 </a:t>
            </a:r>
          </a:p>
        </p:txBody>
      </p:sp>
      <p:pic>
        <p:nvPicPr>
          <p:cNvPr id="5" name="Content Placeholder 4" descr="A group of blue lines&#10;&#10;Description automatically generated">
            <a:extLst>
              <a:ext uri="{FF2B5EF4-FFF2-40B4-BE49-F238E27FC236}">
                <a16:creationId xmlns:a16="http://schemas.microsoft.com/office/drawing/2014/main" id="{D33CD956-BA82-6D85-EF74-ABB4AE4F2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52" y="1690688"/>
            <a:ext cx="435133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8612FF-6A24-5DBA-095D-B9AB37FD7906}"/>
              </a:ext>
            </a:extLst>
          </p:cNvPr>
          <p:cNvSpPr txBox="1"/>
          <p:nvPr/>
        </p:nvSpPr>
        <p:spPr>
          <a:xfrm>
            <a:off x="6487887" y="2251524"/>
            <a:ext cx="308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Ugly …</a:t>
            </a:r>
          </a:p>
        </p:txBody>
      </p:sp>
    </p:spTree>
    <p:extLst>
      <p:ext uri="{BB962C8B-B14F-4D97-AF65-F5344CB8AC3E}">
        <p14:creationId xmlns:p14="http://schemas.microsoft.com/office/powerpoint/2010/main" val="321209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B9DAA-DCD4-9B7C-2CA2-4B601CB7E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Responder 6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200B55-C262-C49F-9177-D986BC7E6B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28636"/>
            <a:ext cx="4967785" cy="4738894"/>
          </a:xfrm>
        </p:spPr>
      </p:pic>
      <p:pic>
        <p:nvPicPr>
          <p:cNvPr id="7" name="Picture 6" descr="A graph of a number of symbols&#10;&#10;Description automatically generated">
            <a:extLst>
              <a:ext uri="{FF2B5EF4-FFF2-40B4-BE49-F238E27FC236}">
                <a16:creationId xmlns:a16="http://schemas.microsoft.com/office/drawing/2014/main" id="{382997A6-7287-D61C-E678-7EB77C6B9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03157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24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C0835-2A70-D4F9-8F7F-45051B3FB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Lagged Responder 6</a:t>
            </a:r>
          </a:p>
        </p:txBody>
      </p:sp>
      <p:pic>
        <p:nvPicPr>
          <p:cNvPr id="5" name="Content Placeholder 4" descr="A blue oval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D706560F-DA02-4015-3425-16F00D1E1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16" y="1598566"/>
            <a:ext cx="5801784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E7CF48-943E-6DB8-9554-16ED25A87840}"/>
              </a:ext>
            </a:extLst>
          </p:cNvPr>
          <p:cNvSpPr txBox="1"/>
          <p:nvPr/>
        </p:nvSpPr>
        <p:spPr>
          <a:xfrm>
            <a:off x="7506269" y="2415654"/>
            <a:ext cx="2248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Correlation = </a:t>
            </a:r>
            <a:r>
              <a:rPr lang="en-US" b="1" dirty="0"/>
              <a:t>0.90</a:t>
            </a:r>
          </a:p>
        </p:txBody>
      </p:sp>
    </p:spTree>
    <p:extLst>
      <p:ext uri="{BB962C8B-B14F-4D97-AF65-F5344CB8AC3E}">
        <p14:creationId xmlns:p14="http://schemas.microsoft.com/office/powerpoint/2010/main" val="880172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C4A9B-7345-D281-9578-B8C8034FE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 to Responder 6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28B4B39-FCBF-A584-09ED-2A19AF6CD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0" r="8296"/>
          <a:stretch/>
        </p:blipFill>
        <p:spPr>
          <a:xfrm>
            <a:off x="300250" y="1690688"/>
            <a:ext cx="8652681" cy="420624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845B01-97DC-9FC5-32A4-30B7768C94EA}"/>
              </a:ext>
            </a:extLst>
          </p:cNvPr>
          <p:cNvSpPr txBox="1"/>
          <p:nvPr/>
        </p:nvSpPr>
        <p:spPr>
          <a:xfrm>
            <a:off x="9028891" y="2333768"/>
            <a:ext cx="24761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Correlations are </a:t>
            </a:r>
            <a:r>
              <a:rPr lang="en-US" b="1" dirty="0"/>
              <a:t>massively</a:t>
            </a:r>
            <a:r>
              <a:rPr lang="en-US" dirty="0"/>
              <a:t> smaller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Except for some other responders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will look into lagged versions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Although we need to check if we have access to </a:t>
            </a:r>
            <a:r>
              <a:rPr lang="en-US" b="1"/>
              <a:t>contemporaneous</a:t>
            </a:r>
            <a:r>
              <a:rPr lang="en-US"/>
              <a:t>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122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563A3-74D5-7349-4F41-378DD8BD2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Weights</a:t>
            </a:r>
          </a:p>
        </p:txBody>
      </p:sp>
      <p:pic>
        <p:nvPicPr>
          <p:cNvPr id="5" name="Content Placeholder 4" descr="A graph with blue lines&#10;&#10;Description automatically generated">
            <a:extLst>
              <a:ext uri="{FF2B5EF4-FFF2-40B4-BE49-F238E27FC236}">
                <a16:creationId xmlns:a16="http://schemas.microsoft.com/office/drawing/2014/main" id="{D9B5F1E5-6566-116E-1EEC-9754228BD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86" y="1442494"/>
            <a:ext cx="5486411" cy="36576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D38D85-C6D6-416C-7EDA-36B2719F4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878" y="1552587"/>
            <a:ext cx="6210619" cy="30735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62D179-116C-686B-2F3D-69E184739686}"/>
              </a:ext>
            </a:extLst>
          </p:cNvPr>
          <p:cNvSpPr txBox="1"/>
          <p:nvPr/>
        </p:nvSpPr>
        <p:spPr>
          <a:xfrm>
            <a:off x="5782497" y="4659082"/>
            <a:ext cx="60938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https://www.kaggle.com/code/ravi20076/janestreet2024-eda-v1</a:t>
            </a:r>
          </a:p>
        </p:txBody>
      </p:sp>
    </p:spTree>
    <p:extLst>
      <p:ext uri="{BB962C8B-B14F-4D97-AF65-F5344CB8AC3E}">
        <p14:creationId xmlns:p14="http://schemas.microsoft.com/office/powerpoint/2010/main" val="2985393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3E7C8-7ED7-0AE0-7387-A3F75385A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pic>
        <p:nvPicPr>
          <p:cNvPr id="5" name="Picture 4" descr="A collage of blue lines&#10;&#10;Description automatically generated">
            <a:extLst>
              <a:ext uri="{FF2B5EF4-FFF2-40B4-BE49-F238E27FC236}">
                <a16:creationId xmlns:a16="http://schemas.microsoft.com/office/drawing/2014/main" id="{EBF444CA-8BB4-044D-B378-C1F42B0D5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62" y="1520869"/>
            <a:ext cx="5171666" cy="5171666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F9F18110-833D-5C1A-6F90-8A6D9F467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394" y="1520869"/>
            <a:ext cx="5171667" cy="517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28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2CB54-2D79-6049-7F0A-0FEC5E905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- Cumulative</a:t>
            </a:r>
          </a:p>
        </p:txBody>
      </p:sp>
      <p:pic>
        <p:nvPicPr>
          <p:cNvPr id="5" name="Picture 4" descr="A graph of a stock market&#10;&#10;Description automatically generated with medium confidence">
            <a:extLst>
              <a:ext uri="{FF2B5EF4-FFF2-40B4-BE49-F238E27FC236}">
                <a16:creationId xmlns:a16="http://schemas.microsoft.com/office/drawing/2014/main" id="{E067DEE5-8DBA-394A-4076-29A5BE3C8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4" y="1382486"/>
            <a:ext cx="4822370" cy="4822370"/>
          </a:xfrm>
          <a:prstGeom prst="rect">
            <a:avLst/>
          </a:prstGeom>
        </p:spPr>
      </p:pic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AD763D35-0F2F-0B58-BD79-0D6D81BA4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736" y="1382486"/>
            <a:ext cx="4822370" cy="482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491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006DE-6F5A-AD99-8220-EAC6BA514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– Distributions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E3044D3E-6D80-F925-F88A-65555D566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7" b="6141"/>
          <a:stretch/>
        </p:blipFill>
        <p:spPr>
          <a:xfrm>
            <a:off x="627016" y="1384663"/>
            <a:ext cx="5945777" cy="51082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D83B21-88B7-0B17-742F-055040C7BB8D}"/>
              </a:ext>
            </a:extLst>
          </p:cNvPr>
          <p:cNvSpPr txBox="1"/>
          <p:nvPr/>
        </p:nvSpPr>
        <p:spPr>
          <a:xfrm>
            <a:off x="6969651" y="1828799"/>
            <a:ext cx="4384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different from each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Feature_09 is categorical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Features are not centralized per symbol</a:t>
            </a:r>
          </a:p>
        </p:txBody>
      </p:sp>
    </p:spTree>
    <p:extLst>
      <p:ext uri="{BB962C8B-B14F-4D97-AF65-F5344CB8AC3E}">
        <p14:creationId xmlns:p14="http://schemas.microsoft.com/office/powerpoint/2010/main" val="2136828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FA850-ED28-517A-BEE8-CC673626D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– Distributions</a:t>
            </a:r>
          </a:p>
        </p:txBody>
      </p:sp>
      <p:pic>
        <p:nvPicPr>
          <p:cNvPr id="5" name="Picture 4" descr="A group of blue lines&#10;&#10;Description automatically generated">
            <a:extLst>
              <a:ext uri="{FF2B5EF4-FFF2-40B4-BE49-F238E27FC236}">
                <a16:creationId xmlns:a16="http://schemas.microsoft.com/office/drawing/2014/main" id="{3F32409E-6D3E-F062-3EEA-0B79112EE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83" y="1324429"/>
            <a:ext cx="7986849" cy="53245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E5AC49-328E-C14C-D419-75DFE42D5A94}"/>
              </a:ext>
            </a:extLst>
          </p:cNvPr>
          <p:cNvSpPr txBox="1"/>
          <p:nvPr/>
        </p:nvSpPr>
        <p:spPr>
          <a:xfrm>
            <a:off x="8908869" y="1828799"/>
            <a:ext cx="2444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Likely, if we process the features appropriately, models will improve</a:t>
            </a:r>
          </a:p>
        </p:txBody>
      </p:sp>
    </p:spTree>
    <p:extLst>
      <p:ext uri="{BB962C8B-B14F-4D97-AF65-F5344CB8AC3E}">
        <p14:creationId xmlns:p14="http://schemas.microsoft.com/office/powerpoint/2010/main" val="2198422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ED854-A434-D556-12D5-B72782AB1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Responders (a Subset)</a:t>
            </a:r>
          </a:p>
        </p:txBody>
      </p:sp>
      <p:pic>
        <p:nvPicPr>
          <p:cNvPr id="7" name="Picture 6" descr="A group of blue lines&#10;&#10;Description automatically generated with medium confidence">
            <a:extLst>
              <a:ext uri="{FF2B5EF4-FFF2-40B4-BE49-F238E27FC236}">
                <a16:creationId xmlns:a16="http://schemas.microsoft.com/office/drawing/2014/main" id="{0D0E3B1F-C994-C9AA-965C-5EB538EE1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55" y="1481183"/>
            <a:ext cx="7517538" cy="50116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8EDAC3-8281-FB94-B9D6-E7849E844C33}"/>
              </a:ext>
            </a:extLst>
          </p:cNvPr>
          <p:cNvSpPr txBox="1"/>
          <p:nvPr/>
        </p:nvSpPr>
        <p:spPr>
          <a:xfrm>
            <a:off x="8908869" y="1828799"/>
            <a:ext cx="2444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Nasty jump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C1486F-7E62-51FC-2AF4-3ED2FB2EC94E}"/>
              </a:ext>
            </a:extLst>
          </p:cNvPr>
          <p:cNvCxnSpPr>
            <a:stCxn id="8" idx="1"/>
          </p:cNvCxnSpPr>
          <p:nvPr/>
        </p:nvCxnSpPr>
        <p:spPr>
          <a:xfrm flipH="1">
            <a:off x="7406640" y="2013465"/>
            <a:ext cx="1502229" cy="17486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82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ABEE4-C113-7653-AA6F-BD952A44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Responder 6 Jump</a:t>
            </a:r>
          </a:p>
        </p:txBody>
      </p:sp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549EAB0-1DB1-1C5E-4793-3E2E3C5F6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6" b="8380"/>
          <a:stretch/>
        </p:blipFill>
        <p:spPr>
          <a:xfrm>
            <a:off x="1458686" y="1306286"/>
            <a:ext cx="2743200" cy="5551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D593EF-D50D-CD19-CDD6-82B8F13CAD82}"/>
              </a:ext>
            </a:extLst>
          </p:cNvPr>
          <p:cNvSpPr txBox="1"/>
          <p:nvPr/>
        </p:nvSpPr>
        <p:spPr>
          <a:xfrm>
            <a:off x="4541520" y="1573122"/>
            <a:ext cx="3570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guess, 3 groups of 3 responders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Jumps occur over a period of time: short but not instantaneous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strong autocorrelation, thus lag is a must since it’s likely the single best predictor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AB0F07-3FAA-D7C3-4A6C-AAE8FDFDE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138" y="4348205"/>
            <a:ext cx="2387723" cy="1873346"/>
          </a:xfrm>
          <a:prstGeom prst="rect">
            <a:avLst/>
          </a:prstGeom>
        </p:spPr>
      </p:pic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5377FA18-0C8D-2D69-A4CB-79E8C06581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668" y="1306286"/>
            <a:ext cx="3509560" cy="263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83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268</TotalTime>
  <Words>329</Words>
  <Application>Microsoft Office PowerPoint</Application>
  <PresentationFormat>Widescreen</PresentationFormat>
  <Paragraphs>63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Aptos</vt:lpstr>
      <vt:lpstr>Aptos Display</vt:lpstr>
      <vt:lpstr>Arial</vt:lpstr>
      <vt:lpstr>Office Theme</vt:lpstr>
      <vt:lpstr>Jane Street Competition</vt:lpstr>
      <vt:lpstr>Data</vt:lpstr>
      <vt:lpstr>Weights</vt:lpstr>
      <vt:lpstr>Features</vt:lpstr>
      <vt:lpstr>Features - Cumulative</vt:lpstr>
      <vt:lpstr>Features – Distributions</vt:lpstr>
      <vt:lpstr>Features – Distributions</vt:lpstr>
      <vt:lpstr>Responders (a Subset)</vt:lpstr>
      <vt:lpstr>Responder 6 Jump</vt:lpstr>
      <vt:lpstr>EDA - Crowd</vt:lpstr>
      <vt:lpstr>Stats</vt:lpstr>
      <vt:lpstr>Feature Importance</vt:lpstr>
      <vt:lpstr>Some More Comprehensive Work</vt:lpstr>
      <vt:lpstr>Feature 00 Across Symbols</vt:lpstr>
      <vt:lpstr>Feature 09 and 11 by Symbol</vt:lpstr>
      <vt:lpstr>Feature 12 by Symbol</vt:lpstr>
      <vt:lpstr>Feature 20</vt:lpstr>
      <vt:lpstr>Feature 26</vt:lpstr>
      <vt:lpstr>Feature 43</vt:lpstr>
      <vt:lpstr>Feature 61</vt:lpstr>
      <vt:lpstr>Feature 74 </vt:lpstr>
      <vt:lpstr>Responder 6</vt:lpstr>
      <vt:lpstr>Lagged Responder 6</vt:lpstr>
      <vt:lpstr>Correlations to Responder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Raffaele Ghigliazza</dc:creator>
  <cp:lastModifiedBy>Raffaele Ghigliazza</cp:lastModifiedBy>
  <cp:revision>21</cp:revision>
  <dcterms:created xsi:type="dcterms:W3CDTF">2024-11-05T15:56:23Z</dcterms:created>
  <dcterms:modified xsi:type="dcterms:W3CDTF">2024-11-07T17:00:22Z</dcterms:modified>
</cp:coreProperties>
</file>